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9"/>
  </p:notesMasterIdLst>
  <p:handoutMasterIdLst>
    <p:handoutMasterId r:id="rId50"/>
  </p:handout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424" r:id="rId20"/>
    <p:sldId id="480" r:id="rId21"/>
    <p:sldId id="561" r:id="rId22"/>
    <p:sldId id="562" r:id="rId23"/>
    <p:sldId id="563" r:id="rId24"/>
    <p:sldId id="483" r:id="rId25"/>
    <p:sldId id="492" r:id="rId26"/>
    <p:sldId id="553" r:id="rId27"/>
    <p:sldId id="503" r:id="rId28"/>
    <p:sldId id="538" r:id="rId29"/>
    <p:sldId id="565" r:id="rId30"/>
    <p:sldId id="566" r:id="rId31"/>
    <p:sldId id="567" r:id="rId32"/>
    <p:sldId id="568" r:id="rId33"/>
    <p:sldId id="486" r:id="rId34"/>
    <p:sldId id="569" r:id="rId35"/>
    <p:sldId id="570" r:id="rId36"/>
    <p:sldId id="534" r:id="rId37"/>
    <p:sldId id="311" r:id="rId38"/>
    <p:sldId id="576" r:id="rId39"/>
    <p:sldId id="508" r:id="rId40"/>
    <p:sldId id="509" r:id="rId41"/>
    <p:sldId id="573" r:id="rId42"/>
    <p:sldId id="504" r:id="rId43"/>
    <p:sldId id="515" r:id="rId44"/>
    <p:sldId id="516" r:id="rId45"/>
    <p:sldId id="506" r:id="rId46"/>
    <p:sldId id="575" r:id="rId47"/>
    <p:sldId id="287" r:id="rId48"/>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15"/>
    <p:restoredTop sz="97030" autoAdjust="0"/>
  </p:normalViewPr>
  <p:slideViewPr>
    <p:cSldViewPr snapToGrid="0">
      <p:cViewPr varScale="1">
        <p:scale>
          <a:sx n="128" d="100"/>
          <a:sy n="128" d="100"/>
        </p:scale>
        <p:origin x="64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5/26/23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89.png"/><Relationship Id="rId4" Type="http://schemas.openxmlformats.org/officeDocument/2006/relationships/image" Target="../media/image13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4.jpg"/><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52.pn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56.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xfrm>
            <a:off x="797467" y="1635171"/>
            <a:ext cx="7378000" cy="2526000"/>
          </a:xfrm>
          <a:prstGeom prst="rect">
            <a:avLst/>
          </a:prstGeom>
        </p:spPr>
        <p:txBody>
          <a:bodyPr/>
          <a:lstStyle/>
          <a:p>
            <a:r>
              <a:rPr lang="en-US" dirty="0"/>
              <a:t>The OpenChain Project</a:t>
            </a:r>
          </a:p>
        </p:txBody>
      </p:sp>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
        <p:nvSpPr>
          <p:cNvPr id="13" name="Title 12">
            <a:extLst>
              <a:ext uri="{FF2B5EF4-FFF2-40B4-BE49-F238E27FC236}">
                <a16:creationId xmlns:a16="http://schemas.microsoft.com/office/drawing/2014/main" id="{E17EAF76-EEE6-7D81-E400-AA3E62C7CAF7}"/>
              </a:ext>
            </a:extLst>
          </p:cNvPr>
          <p:cNvSpPr>
            <a:spLocks noGrp="1"/>
          </p:cNvSpPr>
          <p:nvPr>
            <p:ph type="title"/>
          </p:nvPr>
        </p:nvSpPr>
        <p:spPr/>
        <p:txBody>
          <a:bodyPr/>
          <a:lstStyle/>
          <a:p>
            <a:r>
              <a:rPr lang="en-US" dirty="0">
                <a:solidFill>
                  <a:srgbClr val="003778"/>
                </a:solidFill>
              </a:rPr>
              <a:t>Our Newest Board Member: CARIAD for VW</a:t>
            </a:r>
            <a:endParaRPr lang="en-US" dirty="0"/>
          </a:p>
        </p:txBody>
      </p:sp>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Snapshot Represents Over 7.5 Trillion USD In Market Value</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expected ISO/IEC</a:t>
            </a:r>
            <a:br>
              <a:rPr lang="en-US" b="1" dirty="0">
                <a:solidFill>
                  <a:schemeClr val="accent6">
                    <a:lumMod val="50000"/>
                  </a:schemeClr>
                </a:solidFill>
              </a:rPr>
            </a:br>
            <a:r>
              <a:rPr lang="en-US" dirty="0"/>
              <a:t>The industry standard for open source security assurance compliance.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20</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5230</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98 </a:t>
            </a:r>
            <a:r>
              <a:rPr lang="en-US" dirty="0"/>
              <a:t>Organizations</a:t>
            </a:r>
            <a:r>
              <a:rPr lang="en-US" dirty="0">
                <a:solidFill>
                  <a:srgbClr val="003778"/>
                </a:solidFill>
              </a:rPr>
              <a:t> With Conformant Programs</a:t>
            </a:r>
            <a:r>
              <a:rPr lang="en-US" dirty="0"/>
              <a:t> </a:t>
            </a:r>
            <a:r>
              <a:rPr lang="en-US" dirty="0">
                <a:solidFill>
                  <a:srgbClr val="003778"/>
                </a:solidFill>
              </a:rPr>
              <a:t>On The OpenChain Website (Totals </a:t>
            </a:r>
            <a:r>
              <a:rPr lang="en-US" dirty="0"/>
              <a:t>H</a:t>
            </a:r>
            <a:r>
              <a:rPr lang="en-US" dirty="0">
                <a:solidFill>
                  <a:srgbClr val="003778"/>
                </a:solidFill>
              </a:rPr>
              <a:t>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347566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DIS 18974</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33</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7" y="1635171"/>
            <a:ext cx="7378000" cy="2526000"/>
          </a:xfrm>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7" y="1635171"/>
            <a:ext cx="7378000" cy="2526000"/>
          </a:xfrm>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3250583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4294967295"/>
          </p:nvPr>
        </p:nvSpPr>
        <p:spPr>
          <a:xfrm>
            <a:off x="11824339" y="6583680"/>
            <a:ext cx="367600" cy="274400"/>
          </a:xfrm>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13337</TotalTime>
  <Words>1278</Words>
  <Application>Microsoft Macintosh PowerPoint</Application>
  <PresentationFormat>Widescreen</PresentationFormat>
  <Paragraphs>132</Paragraphs>
  <Slides>47</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Roboto Slab</vt:lpstr>
      <vt:lpstr>Roboto Slab Light</vt:lpstr>
      <vt:lpstr>Office Theme</vt:lpstr>
      <vt:lpstr>The OpenChain Project</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Our Newest Board Member: CARIAD for VW</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98 Organizations With Conformant Programs On The OpenChain Website (Totals Higher)</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11 Official Third-Party Certifiers</vt:lpstr>
      <vt:lpstr>OpenChain Has 27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246</cp:revision>
  <dcterms:created xsi:type="dcterms:W3CDTF">2019-04-09T08:37:53Z</dcterms:created>
  <dcterms:modified xsi:type="dcterms:W3CDTF">2023-05-26T06:26:40Z</dcterms:modified>
</cp:coreProperties>
</file>